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305" r:id="rId5"/>
    <p:sldId id="311" r:id="rId6"/>
    <p:sldId id="259" r:id="rId7"/>
    <p:sldId id="306" r:id="rId8"/>
    <p:sldId id="307" r:id="rId9"/>
    <p:sldId id="312" r:id="rId10"/>
    <p:sldId id="308" r:id="rId11"/>
    <p:sldId id="310" r:id="rId12"/>
    <p:sldId id="283" r:id="rId13"/>
  </p:sldIdLst>
  <p:sldSz cx="12192000" cy="6858000"/>
  <p:notesSz cx="6858000" cy="9144000"/>
  <p:embeddedFontLst>
    <p:embeddedFont>
      <p:font typeface="汉仪青云简" panose="02010600030101010101" charset="-122"/>
      <p:regular r:id="rId15"/>
    </p:embeddedFont>
    <p:embeddedFont>
      <p:font typeface="微软雅黑 Light" panose="020B0502040204020203" pitchFamily="34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80B0"/>
    <a:srgbClr val="404040"/>
    <a:srgbClr val="C8D8E1"/>
    <a:srgbClr val="A1BBCB"/>
    <a:srgbClr val="CD6739"/>
    <a:srgbClr val="EBDCB3"/>
    <a:srgbClr val="E5B970"/>
    <a:srgbClr val="FEFCB8"/>
    <a:srgbClr val="72C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58" autoAdjust="0"/>
    <p:restoredTop sz="96314" autoAdjust="0"/>
  </p:normalViewPr>
  <p:slideViewPr>
    <p:cSldViewPr snapToGrid="0">
      <p:cViewPr varScale="1">
        <p:scale>
          <a:sx n="82" d="100"/>
          <a:sy n="82" d="100"/>
        </p:scale>
        <p:origin x="2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32BF82D2-7A68-459D-A996-9BDDA2518FA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2021/9/20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3E01EE5D-26FB-46D5-A381-ECFB35BF1D3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/>
            </a:gs>
            <a:gs pos="35000">
              <a:schemeClr val="bg1">
                <a:lumMod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下载次数进行十倍的索取赔偿！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7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3493" y="0"/>
            <a:ext cx="121850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632835" y="2169795"/>
            <a:ext cx="5126990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9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万物互联</a:t>
            </a:r>
          </a:p>
          <a:p>
            <a:endParaRPr lang="zh-CN" altLang="en-US" sz="96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805" y="5306695"/>
            <a:ext cx="4293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演讲者：张越</a:t>
            </a:r>
          </a:p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材料收集：唐彬彬</a:t>
            </a:r>
          </a:p>
          <a:p>
            <a:r>
              <a:rPr lang="en-US" altLang="zh-CN" sz="2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ppt</a:t>
            </a:r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制作：王牌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21655" y="4025265"/>
            <a:ext cx="6198235" cy="4132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090" y="1002665"/>
            <a:ext cx="116078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	</a:t>
            </a:r>
            <a:r>
              <a:rPr lang="zh-CN" altLang="en-US" sz="2400"/>
              <a:t>中国1990年才加入联合国维持和平行动特别委员会，到今年刚好30年。30年来，中国逐渐发展成为联合国维和行动的主要出资国和出兵国。中国累计派出的维和官兵有4万多人，是联合国5个常任理事国里，派兵最多的国家。而在中国往上升的同时，美国却在下降。多年来美国直接参与联合国维和部队的人员一直在减少，目前直接在联合国维和部队指挥下的美国军人，大大少于中国军人。</a:t>
            </a:r>
          </a:p>
          <a:p>
            <a:r>
              <a:rPr lang="en-US" altLang="zh-CN" sz="2400"/>
              <a:t>	中国派出的维和官兵的类型，从最初的军事观察员，发展到工兵分队、医疗分队、运输分队、直升机分队、警卫分队、步兵营等成建制部队，还有参谋军官、军事观察员、合同制军官等维和军事专业人员，共有13名中国军人担任了特派团司令、副司令，战区司令、副司令等重要职务。</a:t>
            </a:r>
          </a:p>
          <a:p>
            <a:r>
              <a:rPr lang="en-US" altLang="zh-CN" sz="2400"/>
              <a:t>	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5621655" y="4003675"/>
            <a:ext cx="6198235" cy="41325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4685" y="970280"/>
            <a:ext cx="107035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	</a:t>
            </a:r>
            <a:r>
              <a:rPr lang="zh-CN" altLang="en-US" sz="2400"/>
              <a:t>虽然中国的本土无战事，但是中国军人有牺牲。在联合国维护的行动当中，先后有英勇的16名中国维和部队的军人为了全球的和平事业奉献了自己宝贵的生命，而他们的名字必然会以荣耀被写入白皮书。虽然中国已经很久没有接触过战争了，但是中国却一直为着世界的和平做出努力。</a:t>
            </a:r>
          </a:p>
        </p:txBody>
      </p:sp>
      <p:pic>
        <p:nvPicPr>
          <p:cNvPr id="6" name="[清晰 480P] 【头号玩家_高燃混剪_名场面】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t="10566" b="10697"/>
          <a:stretch/>
        </p:blipFill>
        <p:spPr>
          <a:xfrm>
            <a:off x="766008" y="2729230"/>
            <a:ext cx="6492240" cy="288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0755" y="2729230"/>
            <a:ext cx="4260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希望以后</a:t>
            </a:r>
            <a:r>
              <a:rPr lang="en-US" altLang="zh-CN" sz="2400">
                <a:sym typeface="+mn-ea"/>
              </a:rPr>
              <a:t>VR</a:t>
            </a:r>
            <a:r>
              <a:rPr lang="zh-CN" altLang="en-US" sz="2400">
                <a:sym typeface="+mn-ea"/>
              </a:rPr>
              <a:t>的发展能代替军人上战场，减少人员的伤亡，为了世界的和平做一些贡献。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7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3493" y="0"/>
            <a:ext cx="121850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26050" y="845185"/>
            <a:ext cx="1139825" cy="476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3800">
                <a:solidFill>
                  <a:schemeClr val="bg1"/>
                </a:solidFill>
                <a:effectLst>
                  <a:outerShdw blurRad="50800" dist="38100" dir="5400000" sx="104000" sy="104000" algn="t" rotWithShape="0">
                    <a:prstClr val="black">
                      <a:alpha val="40000"/>
                    </a:prstClr>
                  </a:outerShdw>
                </a:effectLst>
                <a:latin typeface="方正楷体简体" panose="03000509000000000000" charset="-122"/>
                <a:ea typeface="方正楷体简体" panose="03000509000000000000" charset="-122"/>
              </a:rPr>
              <a:t>再</a:t>
            </a:r>
          </a:p>
          <a:p>
            <a:pPr>
              <a:lnSpc>
                <a:spcPct val="110000"/>
              </a:lnSpc>
            </a:pPr>
            <a:r>
              <a:rPr lang="zh-CN" altLang="en-US" sz="13800">
                <a:solidFill>
                  <a:schemeClr val="bg1"/>
                </a:solidFill>
                <a:effectLst>
                  <a:outerShdw blurRad="50800" dist="38100" dir="5400000" sx="104000" sy="104000" algn="t" rotWithShape="0">
                    <a:prstClr val="black">
                      <a:alpha val="40000"/>
                    </a:prstClr>
                  </a:outerShdw>
                </a:effectLst>
                <a:latin typeface="方正楷体简体" panose="03000509000000000000" charset="-122"/>
                <a:ea typeface="方正楷体简体" panose="03000509000000000000" charset="-122"/>
              </a:rPr>
              <a:t>会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 b="28308"/>
          <a:stretch>
            <a:fillRect/>
          </a:stretch>
        </p:blipFill>
        <p:spPr bwMode="auto">
          <a:xfrm>
            <a:off x="-51435" y="0"/>
            <a:ext cx="12356465" cy="346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1918970" y="2371090"/>
            <a:ext cx="86563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方正楷体简体" panose="03000509000000000000" charset="-122"/>
                <a:ea typeface="方正楷体简体" panose="03000509000000000000" charset="-122"/>
              </a:rPr>
              <a:t>CONTENTS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44275" y="709000"/>
            <a:ext cx="65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楷体简体" panose="03000509000000000000" charset="-122"/>
                <a:ea typeface="方正楷体简体" panose="03000509000000000000" charset="-122"/>
              </a:rPr>
              <a:t>目</a:t>
            </a:r>
          </a:p>
        </p:txBody>
      </p:sp>
      <p:sp>
        <p:nvSpPr>
          <p:cNvPr id="18" name="矩形 17"/>
          <p:cNvSpPr/>
          <p:nvPr/>
        </p:nvSpPr>
        <p:spPr>
          <a:xfrm>
            <a:off x="5641746" y="1047554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方正楷体简体" panose="03000509000000000000" charset="-122"/>
                <a:ea typeface="方正楷体简体" panose="03000509000000000000" charset="-122"/>
              </a:rPr>
              <a:t>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06075" y="2651018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一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14176" y="2651018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二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22461" y="2708168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83963" y="3661366"/>
            <a:ext cx="798195" cy="21336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万物互联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91856" y="3666446"/>
            <a:ext cx="798195" cy="21336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应用场景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82859" y="3611836"/>
            <a:ext cx="1413510" cy="21336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0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未来发展</a:t>
            </a:r>
            <a:endParaRPr lang="zh-CN" altLang="en-US" sz="400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 sz="4000" spc="300" dirty="0">
              <a:solidFill>
                <a:srgbClr val="0180B0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61747" y="3611836"/>
            <a:ext cx="1413510" cy="218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endParaRPr lang="zh-CN" altLang="en-US" sz="400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 sz="4000" spc="300" dirty="0">
              <a:solidFill>
                <a:srgbClr val="0180B0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8" grpId="0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 r="61138"/>
          <a:stretch>
            <a:fillRect/>
          </a:stretch>
        </p:blipFill>
        <p:spPr bwMode="auto">
          <a:xfrm>
            <a:off x="-22860" y="-70485"/>
            <a:ext cx="4679315" cy="69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2004882" y="2334792"/>
            <a:ext cx="9220201" cy="247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018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535391" y="3456926"/>
            <a:ext cx="3513482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汉仪良品线简" panose="00020600040101010101" pitchFamily="18" charset="-122"/>
                <a:ea typeface="汉仪良品线简" panose="00020600040101010101" pitchFamily="18" charset="-122"/>
              </a:defRPr>
            </a:lvl1pPr>
          </a:lstStyle>
          <a:p>
            <a:pPr algn="dist"/>
            <a:r>
              <a:rPr lang="zh-CN" altLang="en-US" sz="28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应用场景</a:t>
            </a:r>
          </a:p>
        </p:txBody>
      </p:sp>
      <p:sp>
        <p:nvSpPr>
          <p:cNvPr id="43" name="矩形 42"/>
          <p:cNvSpPr/>
          <p:nvPr/>
        </p:nvSpPr>
        <p:spPr>
          <a:xfrm>
            <a:off x="4812217" y="4996101"/>
            <a:ext cx="6137430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31293" y="2623800"/>
            <a:ext cx="1892986" cy="1892986"/>
          </a:xfrm>
          <a:prstGeom prst="rect">
            <a:avLst/>
          </a:prstGeom>
          <a:solidFill>
            <a:srgbClr val="0180B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500" dirty="0">
              <a:solidFill>
                <a:schemeClr val="bg1"/>
              </a:solidFill>
              <a:latin typeface="方正仿宋简体" panose="02010601030101010101" pitchFamily="65" charset="-122"/>
              <a:ea typeface="方正仿宋简体" panose="02010601030101010101" pitchFamily="65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94523" y="2695715"/>
            <a:ext cx="1872124" cy="1888642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9" idx="1"/>
          </p:cNvCxnSpPr>
          <p:nvPr/>
        </p:nvCxnSpPr>
        <p:spPr>
          <a:xfrm>
            <a:off x="2331293" y="3570293"/>
            <a:ext cx="1935354" cy="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2331293" y="2623801"/>
            <a:ext cx="1892986" cy="1838181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69" idx="0"/>
          </p:cNvCxnSpPr>
          <p:nvPr/>
        </p:nvCxnSpPr>
        <p:spPr>
          <a:xfrm flipV="1">
            <a:off x="3277786" y="2623800"/>
            <a:ext cx="0" cy="1960557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340337" y="2531718"/>
            <a:ext cx="1935480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62944" y="852256"/>
            <a:ext cx="30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38" grpId="0"/>
      <p:bldP spid="43" grpId="0"/>
      <p:bldP spid="6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21655" y="4025265"/>
            <a:ext cx="6198235" cy="4132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090" y="1002665"/>
            <a:ext cx="116078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n-ea"/>
                <a:cs typeface="+mn-ea"/>
              </a:rPr>
              <a:t>	</a:t>
            </a:r>
            <a:r>
              <a:rPr lang="zh-CN" altLang="en-US" sz="2400">
                <a:latin typeface="+mn-ea"/>
                <a:cs typeface="+mn-ea"/>
              </a:rPr>
              <a:t>5G的到来从根本上颠覆了“通信”的概念，5G技术让通信从人与人扩大到万物之间，实现了随时、随地的万物互连。作为助力全社会数字化转型和升级的主力，5G最鲜明的特色是拥有三大应用场景及典型应用，三大应用场景分别是：增强型移动带宽（eMBB）、超可靠低延迟通信（uRLLC）以及大规模机器类型通信（mMTC）。</a:t>
            </a:r>
          </a:p>
          <a:p>
            <a:endParaRPr lang="zh-CN" altLang="en-US" sz="2400">
              <a:latin typeface="+mn-ea"/>
              <a:cs typeface="+mn-ea"/>
            </a:endParaRPr>
          </a:p>
          <a:p>
            <a:r>
              <a:rPr lang="en-US" altLang="zh-CN" sz="2400"/>
              <a:t>	</a:t>
            </a:r>
            <a:r>
              <a:rPr lang="zh-CN" altLang="en-US" sz="2400"/>
              <a:t>5G可针对不同行业不同客户群的应用场景，提供“网络切片”服务，来满足客户的个性化需求。如此强大的5G背后是什么力量在助推？除了基础设施架构外，当然离不开强大的服务器SoC支持，再配合手机、AR/VR 耳机、无人机、摄像头、平板电脑、一体机等物联网终端设备的无线设备基带解决方案升级，5G才能插上翅膀，真正发挥高带宽、低时延和广连接的特性。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 r="61138"/>
          <a:stretch>
            <a:fillRect/>
          </a:stretch>
        </p:blipFill>
        <p:spPr bwMode="auto">
          <a:xfrm>
            <a:off x="-22860" y="-70485"/>
            <a:ext cx="4679315" cy="69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2004882" y="2335427"/>
            <a:ext cx="9220201" cy="247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018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535391" y="3456926"/>
            <a:ext cx="3513482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汉仪良品线简" panose="00020600040101010101" pitchFamily="18" charset="-122"/>
                <a:ea typeface="汉仪良品线简" panose="00020600040101010101" pitchFamily="18" charset="-122"/>
              </a:defRPr>
            </a:lvl1pPr>
          </a:lstStyle>
          <a:p>
            <a:pPr algn="dist"/>
            <a:r>
              <a:rPr lang="zh-CN" altLang="en-US" sz="28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万物互联</a:t>
            </a:r>
          </a:p>
        </p:txBody>
      </p:sp>
      <p:sp>
        <p:nvSpPr>
          <p:cNvPr id="43" name="矩形 42"/>
          <p:cNvSpPr/>
          <p:nvPr/>
        </p:nvSpPr>
        <p:spPr>
          <a:xfrm>
            <a:off x="4812217" y="4996101"/>
            <a:ext cx="6137430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31293" y="2623800"/>
            <a:ext cx="1892986" cy="1892986"/>
          </a:xfrm>
          <a:prstGeom prst="rect">
            <a:avLst/>
          </a:prstGeom>
          <a:solidFill>
            <a:srgbClr val="0180B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500" dirty="0">
              <a:solidFill>
                <a:schemeClr val="bg1"/>
              </a:solidFill>
              <a:latin typeface="方正仿宋简体" panose="02010601030101010101" pitchFamily="65" charset="-122"/>
              <a:ea typeface="方正仿宋简体" panose="02010601030101010101" pitchFamily="65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94523" y="2695715"/>
            <a:ext cx="1872124" cy="1888642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9" idx="1"/>
          </p:cNvCxnSpPr>
          <p:nvPr/>
        </p:nvCxnSpPr>
        <p:spPr>
          <a:xfrm>
            <a:off x="2331293" y="3570293"/>
            <a:ext cx="1935354" cy="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2331293" y="2623801"/>
            <a:ext cx="1892986" cy="1838181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69" idx="0"/>
          </p:cNvCxnSpPr>
          <p:nvPr/>
        </p:nvCxnSpPr>
        <p:spPr>
          <a:xfrm flipV="1">
            <a:off x="3277786" y="2623800"/>
            <a:ext cx="0" cy="1960557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330886" y="2531718"/>
            <a:ext cx="195438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62944" y="852256"/>
            <a:ext cx="30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38" grpId="0"/>
      <p:bldP spid="43" grpId="0"/>
      <p:bldP spid="69" grpId="0" bldLvl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VR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88965" y="4177030"/>
            <a:ext cx="6198235" cy="4132580"/>
          </a:xfrm>
          <a:prstGeom prst="rect">
            <a:avLst/>
          </a:prstGeom>
        </p:spPr>
      </p:pic>
      <p:pic>
        <p:nvPicPr>
          <p:cNvPr id="4" name="mda-ki9p862manyirmmy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3404870"/>
            <a:ext cx="4876800" cy="2743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9400" y="1002665"/>
            <a:ext cx="11607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美国军方已经启动了一个新项目，该项目正在研究如何使用虚拟现实（VR）和增强现实（AR）来控制无人机。该项目将使用小型快速无人机作为控制主体，机身上通过放置织网来打击捕获其他无人机。</a:t>
            </a:r>
          </a:p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美军现在已经开始使用新系统进行训练，最终将会在战场上使用该系统。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/>
              <a:t>XTEND的Skylord系统将AR和VR结合使用，使无人机飞行员可以在第一视角上更好地了解无人机的行动。无人机配备了FPV摄像机，该摄像机通过屏幕上的点击框自动跟踪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23000" y="3309620"/>
            <a:ext cx="56032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目标无人机。一旦飞行员刚好位于目标无人机上方，无人机就会释放织网，该织网会把对方无人机的螺旋桨卡住，迫使其掉落到地面。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21655" y="4025265"/>
            <a:ext cx="6198235" cy="4132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090" y="1002665"/>
            <a:ext cx="116078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n-ea"/>
                <a:cs typeface="+mn-ea"/>
              </a:rPr>
              <a:t>	5G技术的高带宽、低时延特性将极大改善VR/AR体验，由此衍生出来的一种新的商业模式 —— Cloud AR/VR。</a:t>
            </a:r>
          </a:p>
          <a:p>
            <a:endParaRPr lang="en-US" altLang="zh-CN" sz="2400">
              <a:latin typeface="+mn-ea"/>
              <a:cs typeface="+mn-ea"/>
            </a:endParaRPr>
          </a:p>
          <a:p>
            <a:r>
              <a:rPr lang="en-US" altLang="zh-CN" sz="2400"/>
              <a:t>	</a:t>
            </a:r>
            <a:r>
              <a:rPr lang="zh-CN" altLang="en-US" sz="2400"/>
              <a:t>Cloud AR/VR（云化AR/VR）是一种全新的商业模式——智终端、宽管道、云应用。受益于5G网络，Cloud AR/VR应用从本地走向云端。目前，只有少数高资产投入的用户，才能获取高性能多媒体AR/VR内容。对于数据存储、功耗和处理能力的巨大需求，往往需由高规格PC或经特殊改造的物理网络来实现。大多数AR/VR应用还有赖于头盔或其他设备来完成复杂的技术处理。技术需求对以头盔为首的设备造成了种种限制，设备的可移动性大打折扣。同时，高昂的售价也让大众消费者心有余而力不足，AR/VR的受众大为受限。</a:t>
            </a:r>
          </a:p>
          <a:p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21655" y="4025265"/>
            <a:ext cx="6198235" cy="4132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090" y="1002665"/>
            <a:ext cx="116078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n-ea"/>
                <a:cs typeface="+mn-ea"/>
              </a:rPr>
              <a:t>	不论是对企业还是消费者，Cloud AR/VR沉浸式技术都有丰富的应用场景。最引人注目的，莫过于Cloud AR/VR与游戏及娱乐产业的融合。价值数十亿美元的游戏娱乐产业正亟待借力云端应用，为主流用户提供新一代内容。</a:t>
            </a:r>
          </a:p>
          <a:p>
            <a:r>
              <a:rPr lang="en-US" altLang="zh-CN" sz="2400">
                <a:latin typeface="+mn-ea"/>
                <a:cs typeface="+mn-ea"/>
              </a:rPr>
              <a:t>	5G的到来，让AR/VR走上云端，有望在世界各个角落普及。</a:t>
            </a:r>
          </a:p>
          <a:p>
            <a:r>
              <a:rPr lang="en-US" altLang="zh-CN" sz="2400">
                <a:latin typeface="+mn-ea"/>
                <a:cs typeface="+mn-ea"/>
              </a:rPr>
              <a:t>	除了对娱乐产业内容的激发，先进技术还将深刻影响企业的未来。使用本地硬件提供AR/VR成本高昂，而云连接将为更多的企业提供最新的工具，助力其在商业竞争中立于不败。</a:t>
            </a:r>
          </a:p>
          <a:p>
            <a:r>
              <a:rPr lang="en-US" altLang="zh-CN" sz="2400">
                <a:latin typeface="+mn-ea"/>
                <a:cs typeface="+mn-ea"/>
              </a:rPr>
              <a:t>	5G网络能满足Cloud AR/VR的诉求，但需要无线领域以及VR/AR等相关产业伙伴的不懈努力和密切合作；需要联合领域参与者，制定通用协议，共同明确最佳实践，确保5G业务都能满足相应用例的独特需求。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 r="61138"/>
          <a:stretch>
            <a:fillRect/>
          </a:stretch>
        </p:blipFill>
        <p:spPr bwMode="auto">
          <a:xfrm>
            <a:off x="-22860" y="-70485"/>
            <a:ext cx="4679315" cy="69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2004882" y="2335427"/>
            <a:ext cx="9220201" cy="247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018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535391" y="3455656"/>
            <a:ext cx="3513482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汉仪良品线简" panose="00020600040101010101" pitchFamily="18" charset="-122"/>
                <a:ea typeface="汉仪良品线简" panose="00020600040101010101" pitchFamily="18" charset="-122"/>
              </a:defRPr>
            </a:lvl1pPr>
          </a:lstStyle>
          <a:p>
            <a:pPr algn="dist"/>
            <a:r>
              <a:rPr lang="zh-CN" altLang="en-US" sz="28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未来发展</a:t>
            </a:r>
          </a:p>
        </p:txBody>
      </p:sp>
      <p:sp>
        <p:nvSpPr>
          <p:cNvPr id="69" name="矩形 68"/>
          <p:cNvSpPr/>
          <p:nvPr/>
        </p:nvSpPr>
        <p:spPr>
          <a:xfrm>
            <a:off x="2331293" y="2623800"/>
            <a:ext cx="1892986" cy="1892986"/>
          </a:xfrm>
          <a:prstGeom prst="rect">
            <a:avLst/>
          </a:prstGeom>
          <a:solidFill>
            <a:srgbClr val="0180B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500" dirty="0">
              <a:solidFill>
                <a:schemeClr val="bg1"/>
              </a:solidFill>
              <a:latin typeface="方正仿宋简体" panose="02010601030101010101" pitchFamily="65" charset="-122"/>
              <a:ea typeface="方正仿宋简体" panose="02010601030101010101" pitchFamily="65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94523" y="2695715"/>
            <a:ext cx="1872124" cy="1888642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9" idx="1"/>
          </p:cNvCxnSpPr>
          <p:nvPr/>
        </p:nvCxnSpPr>
        <p:spPr>
          <a:xfrm>
            <a:off x="2331293" y="3570293"/>
            <a:ext cx="1935354" cy="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2331293" y="2623801"/>
            <a:ext cx="1892986" cy="1838181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69" idx="0"/>
          </p:cNvCxnSpPr>
          <p:nvPr/>
        </p:nvCxnSpPr>
        <p:spPr>
          <a:xfrm flipV="1">
            <a:off x="3277786" y="2623800"/>
            <a:ext cx="0" cy="1960557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340337" y="2531718"/>
            <a:ext cx="1935480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叁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38" grpId="0"/>
      <p:bldP spid="69" grpId="0" bldLvl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08,&quot;width&quot;:976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125</Words>
  <Application>Microsoft Office PowerPoint</Application>
  <PresentationFormat>宽屏</PresentationFormat>
  <Paragraphs>48</Paragraphs>
  <Slides>12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汉仪青云简</vt:lpstr>
      <vt:lpstr>Arial</vt:lpstr>
      <vt:lpstr>Calibri Light</vt:lpstr>
      <vt:lpstr>字酷堂黄楷体(个人非商业版)</vt:lpstr>
      <vt:lpstr>宋体</vt:lpstr>
      <vt:lpstr>方正楷体简体</vt:lpstr>
      <vt:lpstr>微软雅黑</vt:lpstr>
      <vt:lpstr>Calibri</vt:lpstr>
      <vt:lpstr>方正清刻本悦宋简体</vt:lpstr>
      <vt:lpstr>微软雅黑 Light</vt:lpstr>
      <vt:lpstr>方正仿宋简体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https://www.ypppt.com/</dc:subject>
  <dc:creator>https://www.ypppt.com/</dc:creator>
  <cp:keywords>https:/www.ypppt.com</cp:keywords>
  <dc:description>https://www.ypppt.com/</dc:description>
  <cp:lastModifiedBy>Tang Bin-bin</cp:lastModifiedBy>
  <cp:revision>108</cp:revision>
  <dcterms:created xsi:type="dcterms:W3CDTF">2018-07-27T03:03:00Z</dcterms:created>
  <dcterms:modified xsi:type="dcterms:W3CDTF">2021-09-20T07:51:51Z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4977AB47834D4A0B91BF59EFEEB84AB5</vt:lpwstr>
  </property>
</Properties>
</file>